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6" r:id="rId6"/>
    <p:sldId id="267" r:id="rId7"/>
    <p:sldId id="269" r:id="rId8"/>
    <p:sldId id="270" r:id="rId9"/>
    <p:sldId id="271" r:id="rId10"/>
    <p:sldId id="273" r:id="rId11"/>
    <p:sldId id="276" r:id="rId12"/>
    <p:sldId id="278" r:id="rId13"/>
    <p:sldId id="279" r:id="rId14"/>
    <p:sldId id="281" r:id="rId15"/>
    <p:sldId id="282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6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7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61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0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8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8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4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7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23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FA6-F815-425A-ACA2-E3174ACBADE3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8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75FA6-F815-425A-ACA2-E3174ACBADE3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871B-4CD3-46E7-8184-D643D8372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29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01" y="1916832"/>
            <a:ext cx="7705725" cy="470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5576" y="0"/>
            <a:ext cx="8229600" cy="2074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b="1" dirty="0" smtClean="0"/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«Уважение к человеку – вот пробный камень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	Если уважение к человеку будет заложено в сердцах людей, они неизбежно придут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en-US" sz="2700" b="1" i="1" dirty="0" smtClean="0">
                <a:solidFill>
                  <a:srgbClr val="C00000"/>
                </a:solidFill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к созданию такой социальной, экономической</a:t>
            </a:r>
            <a:r>
              <a:rPr lang="en-US" sz="2700" b="1" i="1" dirty="0" smtClean="0">
                <a:solidFill>
                  <a:srgbClr val="C00000"/>
                </a:solidFill>
              </a:rPr>
              <a:t> </a:t>
            </a:r>
            <a:r>
              <a:rPr lang="ru-RU" sz="2700" b="1" i="1" dirty="0" smtClean="0">
                <a:solidFill>
                  <a:srgbClr val="C00000"/>
                </a:solidFill>
              </a:rPr>
              <a:t>политической системы, которая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 сделает это уважение непреложным законом».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dirty="0" smtClean="0"/>
              <a:t>                                            </a:t>
            </a:r>
            <a:r>
              <a:rPr lang="ru-RU" sz="2700" dirty="0" smtClean="0"/>
              <a:t>Антуан де Сент-Экзюпери</a:t>
            </a:r>
            <a:r>
              <a:rPr lang="ru-RU" sz="2700" dirty="0" smtClean="0">
                <a:latin typeface="Calibri" pitchFamily="32" charset="0"/>
              </a:rPr>
              <a:t> </a:t>
            </a:r>
            <a:endParaRPr lang="ru-RU" sz="27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4518748"/>
            <a:ext cx="388843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Правовое воспитание дошкольников</a:t>
            </a:r>
            <a:endParaRPr lang="ru-RU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44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80528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rm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l">
              <a:buClrTx/>
              <a:buFontTx/>
              <a:buNone/>
            </a:pP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За </a:t>
            </a: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руки возьмемся, встанем в круг.</a:t>
            </a:r>
            <a:r>
              <a:rPr lang="ru-RU" sz="2000" b="1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+mn-lt"/>
              </a:rPr>
              <a:t> </a:t>
            </a: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Каждый человек </a:t>
            </a:r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человеку друг.</a:t>
            </a:r>
            <a:b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За </a:t>
            </a: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руки возьмемся, пусть пойдет</a:t>
            </a:r>
            <a:b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По земле огромный хоровод!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6381"/>
            <a:ext cx="4154308" cy="279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940152" y="465925"/>
            <a:ext cx="338437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Я, ты, он, она –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-целая страна,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-дружная семья,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слове "мы" -сто тысяч "я".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Большеглазых, озорных,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Черных, рыжих и льняных,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Грустных и веселых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городах и селах.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2813"/>
            <a:ext cx="4254236" cy="309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Стрелка влево 1"/>
          <p:cNvSpPr/>
          <p:nvPr/>
        </p:nvSpPr>
        <p:spPr>
          <a:xfrm>
            <a:off x="4860032" y="1844824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057" y="39629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 для  любви  и  доброты</a:t>
            </a:r>
            <a:b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Открыты  настежь  двери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179" y="4670850"/>
            <a:ext cx="343974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Пусть  знают  все на     свете</a:t>
            </a:r>
          </a:p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Мы  солнечные  дети.</a:t>
            </a:r>
          </a:p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Мы  в  садике  живем</a:t>
            </a:r>
          </a:p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Играем  и  рисуем,</a:t>
            </a:r>
          </a:p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Считаем  и  танцуем</a:t>
            </a:r>
          </a:p>
          <a:p>
            <a:pPr lvl="0">
              <a:spcBef>
                <a:spcPts val="600"/>
              </a:spcBef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Смеемся  и  поем.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275856" y="5445224"/>
            <a:ext cx="1080120" cy="2951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9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828600" y="-99392"/>
            <a:ext cx="50405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rmAutofit fontScale="90000"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32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Корысти ради ты детей не тронь!</a:t>
            </a:r>
            <a:b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Их защищает наш закон!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" y="719574"/>
            <a:ext cx="4263396" cy="290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652120" y="13855"/>
            <a:ext cx="3676697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Дразнят Золушкой меня,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Оттого, что у огня 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силы не жалея,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кухне я тружусь, тружусь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 печкой я вожусь, 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вожусь и всегда в золе я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Прячу я печаль мою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 не плачу, а пою,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улыбаюсь даже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 неужто, никогда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 уйти мне никуда</a:t>
            </a:r>
          </a:p>
          <a:p>
            <a:pPr>
              <a:lnSpc>
                <a:spcPct val="90000"/>
              </a:lnSpc>
              <a:spcBef>
                <a:spcPts val="45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 золы и сажи.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572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Стрелка влево 2"/>
          <p:cNvSpPr/>
          <p:nvPr/>
        </p:nvSpPr>
        <p:spPr>
          <a:xfrm>
            <a:off x="4427984" y="1700808"/>
            <a:ext cx="1008112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5471" y="36741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Знайте, что бить, обижать и неволить</a:t>
            </a:r>
            <a:br>
              <a:rPr lang="ru-RU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Ребёнка закон никому не позволит!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093" y="4437112"/>
            <a:ext cx="4572000" cy="20272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Мой народец странный, глупый, деревянный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Кукольный владыка, вот кто я поди-ка!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Грозный Карабас, славный Карабас!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Куклы передо мною стелются травою: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 меня есть плетка, плетка в 7 хвостов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Пригрожу лишь плеткой мой народец кроткий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Песни распевает, денежки сбирает </a:t>
            </a:r>
          </a:p>
          <a:p>
            <a:pPr>
              <a:lnSpc>
                <a:spcPct val="80000"/>
              </a:lnSpc>
              <a:spcBef>
                <a:spcPts val="400"/>
              </a:spcBef>
              <a:buClrTx/>
              <a:buFontTx/>
              <a:buNone/>
            </a:pP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мой большой карман, в мой большой карман!</a:t>
            </a: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843808" y="6464334"/>
            <a:ext cx="1080120" cy="277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45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155551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rmAutofit fontScale="90000"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Знают все на свете взрослые и дети,</a:t>
            </a:r>
            <a:b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Что семья наш лучший друг на большой планете.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7037"/>
            <a:ext cx="47625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03463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779912" y="1773188"/>
            <a:ext cx="2880320" cy="250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80000"/>
              </a:lnSpc>
              <a:spcBef>
                <a:spcPts val="450"/>
              </a:spcBef>
              <a:buClr>
                <a:srgbClr val="C00000"/>
              </a:buClr>
              <a:buFont typeface="Arial" charset="0"/>
              <a:buNone/>
            </a:pP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 СЕМЬИ НАДЕЖНОЙ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ЛЮДЯМ НЕ ПРОЖИТЬ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ПОМНИТЕ!  СЕМЬЕЮ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НУЖНО ДОРОЖИТЬ!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035" y="3462212"/>
            <a:ext cx="2448272" cy="3368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96" y="47926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Каждый ребёнок имеет право </a:t>
            </a:r>
            <a:b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жизнь и развитие.   (ст.6)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37520" y="5407515"/>
            <a:ext cx="4572000" cy="14311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 расту на радость маме,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Но приходится признать, 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чтоб Я вырос лучшим самым,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Как мне много нужно дать!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652120" y="566124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93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7994"/>
            <a:ext cx="822960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«Дети имеют право жить со своими </a:t>
            </a:r>
            <a:r>
              <a:rPr lang="ru-RU" sz="2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родителями  </a:t>
            </a:r>
            <a:r>
              <a:rPr lang="ru-RU" sz="28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никому не позволено их разлучать».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8" y="1988840"/>
            <a:ext cx="32892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715106" y="2276872"/>
            <a:ext cx="235743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Папа, мама, ты и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Называемся «семья».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для нас семейный Кодекс </a:t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Выпускается, друзья.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544" y="1988840"/>
            <a:ext cx="3019425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73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42875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Дети инвалиды имеют право на заботу об их физическом и психическом состоянии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9618"/>
            <a:ext cx="32892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3924300" y="1916113"/>
            <a:ext cx="5005388" cy="223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Очень трудно быть  другим,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Непохожим,  не таким.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Нос  не  вешай,  иди  вперед.</a:t>
            </a:r>
          </a:p>
          <a:p>
            <a:pPr>
              <a:spcBef>
                <a:spcPts val="700"/>
              </a:spcBef>
              <a:buClrTx/>
              <a:buFontTx/>
              <a:buNone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Тебе  помогут,  успех  придет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09120"/>
            <a:ext cx="234473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4941168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86" y="1052736"/>
            <a:ext cx="1502575" cy="120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77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normAutofit fontScale="90000"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0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Детское творчество</a:t>
            </a:r>
            <a:br>
              <a:rPr lang="ru-RU" sz="40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</a:br>
            <a:r>
              <a:rPr lang="ru-RU" sz="40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 </a:t>
            </a:r>
            <a:r>
              <a:rPr lang="ru-RU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«Мир права вокруг нас»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000" dirty="0">
                <a:latin typeface="Calibri" pitchFamily="32" charset="0"/>
              </a:rPr>
              <a:t>                         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Папа, мама, ты и я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                       Называемся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«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семья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»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.</a:t>
            </a:r>
          </a:p>
          <a:p>
            <a:pPr algn="just"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                          И для нас семейный Кодекс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                              Выпускается, друзья.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А для всяких хулиганов,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 Если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ты разбил окно,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Забияк и наркоманов    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Знай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, что ты не прав.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Уголовный Кодекс есть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У хозяев право есть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И ему почет и честь.          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Взять с виновных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                                                           штраф.       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" y="1556792"/>
            <a:ext cx="26638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4653136"/>
            <a:ext cx="137636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2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36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4" charset="0"/>
              </a:rPr>
              <a:t>Дайте  детству  наиграться.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1340768"/>
            <a:ext cx="9144000" cy="494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000" dirty="0" smtClean="0"/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000" dirty="0"/>
          </a:p>
          <a:p>
            <a:pPr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000" dirty="0" smtClean="0"/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 smtClean="0"/>
              <a:t>Дайте </a:t>
            </a:r>
            <a:r>
              <a:rPr lang="ru-RU" sz="2000" dirty="0"/>
              <a:t>детству наиграться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Вдоволь, досыта, не в </a:t>
            </a:r>
            <a:r>
              <a:rPr lang="ru-RU" sz="2000" dirty="0" err="1"/>
              <a:t>кратце</a:t>
            </a:r>
            <a:r>
              <a:rPr lang="ru-RU" sz="2000" dirty="0"/>
              <a:t>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Дайте дождиком умыться,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Дайте, как цветку раскрыться.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Font typeface="Arial" charset="0"/>
              <a:buNone/>
            </a:pPr>
            <a:endParaRPr lang="ru-RU" sz="2000" dirty="0"/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Не травите детство спором,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Не нудите разговором,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Не давите злом и страхом,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Не бросайте слов с размаху.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000" dirty="0"/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Душу детскую щадите,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Пуще глаза берегите,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Зря за шалость не корите</a:t>
            </a:r>
          </a:p>
          <a:p>
            <a:pPr algn="just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000" dirty="0"/>
              <a:t>Ни родитель, ни учитель.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72360" y="1949446"/>
            <a:ext cx="3671640" cy="44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sz="2000" dirty="0"/>
              <a:t>Развивая детский разум,</a:t>
            </a:r>
          </a:p>
          <a:p>
            <a:pPr>
              <a:buClrTx/>
              <a:buFontTx/>
              <a:buNone/>
            </a:pPr>
            <a:r>
              <a:rPr lang="ru-RU" sz="2000" dirty="0"/>
              <a:t>Не влезайте в дебри сразу.</a:t>
            </a:r>
          </a:p>
          <a:p>
            <a:pPr>
              <a:buClrTx/>
              <a:buFontTx/>
              <a:buNone/>
            </a:pPr>
            <a:r>
              <a:rPr lang="ru-RU" sz="2000" dirty="0"/>
              <a:t>Детства дни не торопите,</a:t>
            </a:r>
          </a:p>
          <a:p>
            <a:pPr>
              <a:buClrTx/>
              <a:buFontTx/>
              <a:buNone/>
            </a:pPr>
            <a:r>
              <a:rPr lang="ru-RU" sz="2000" dirty="0"/>
              <a:t>Детству солнце подарите.</a:t>
            </a:r>
          </a:p>
          <a:p>
            <a:pPr>
              <a:buClrTx/>
              <a:buFontTx/>
              <a:buNone/>
            </a:pPr>
            <a:endParaRPr lang="ru-RU" sz="2000" dirty="0"/>
          </a:p>
          <a:p>
            <a:pPr>
              <a:buClrTx/>
              <a:buFontTx/>
              <a:buNone/>
            </a:pPr>
            <a:r>
              <a:rPr lang="ru-RU" sz="2000" dirty="0"/>
              <a:t>Дайте детству наиграться,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Насмеяться, наскакаться,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Дайте радостно проснуться,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Дайте в ласку окунуться.</a:t>
            </a:r>
          </a:p>
          <a:p>
            <a:pPr>
              <a:buClrTx/>
              <a:buFontTx/>
              <a:buNone/>
            </a:pPr>
            <a:endParaRPr lang="ru-RU" sz="2000" dirty="0"/>
          </a:p>
          <a:p>
            <a:pPr>
              <a:buClrTx/>
              <a:buFontTx/>
              <a:buNone/>
            </a:pPr>
            <a:r>
              <a:rPr lang="ru-RU" sz="2000" dirty="0"/>
              <a:t>Дайте детству удержаться,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Дайте верой надышаться,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Дайте в рост ему подняться,</a:t>
            </a:r>
          </a:p>
          <a:p>
            <a:pPr>
              <a:buClrTx/>
              <a:buFontTx/>
              <a:buNone/>
            </a:pPr>
            <a:r>
              <a:rPr lang="ru-RU" sz="2000" dirty="0"/>
              <a:t>Дайте детству состояться!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114" y="3140968"/>
            <a:ext cx="1584524" cy="337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88640"/>
            <a:ext cx="12969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02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-171400"/>
            <a:ext cx="8589640" cy="1143000"/>
          </a:xfrm>
        </p:spPr>
        <p:txBody>
          <a:bodyPr/>
          <a:lstStyle/>
          <a:p>
            <a:r>
              <a:rPr lang="ru-RU" b="1" kern="10" dirty="0" smtClean="0">
                <a:ln w="18000">
                  <a:solidFill>
                    <a:srgbClr val="D73A36"/>
                  </a:solidFill>
                  <a:miter lim="800000"/>
                  <a:headEnd/>
                  <a:tailEnd/>
                </a:ln>
                <a:noFill/>
                <a:effectLst>
                  <a:outerShdw dist="23023" dir="7017943" algn="ctr" rotWithShape="0">
                    <a:srgbClr val="000000">
                      <a:alpha val="50027"/>
                    </a:srgbClr>
                  </a:outerShdw>
                </a:effectLst>
                <a:latin typeface="Arial"/>
                <a:cs typeface="Arial"/>
              </a:rPr>
              <a:t>Мы - граждане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8445624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Calibri" pitchFamily="32" charset="0"/>
              </a:rPr>
              <a:t>Права россиян записаны в </a:t>
            </a:r>
            <a:r>
              <a:rPr lang="ru-RU" sz="2400" i="1" dirty="0">
                <a:solidFill>
                  <a:srgbClr val="C00000"/>
                </a:solidFill>
                <a:latin typeface="Calibri" pitchFamily="32" charset="0"/>
              </a:rPr>
              <a:t>главном законе –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Calibri" pitchFamily="32" charset="0"/>
              </a:rPr>
              <a:t>Конституции </a:t>
            </a:r>
            <a:r>
              <a:rPr lang="ru-RU" sz="2400" i="1" dirty="0">
                <a:solidFill>
                  <a:srgbClr val="C00000"/>
                </a:solidFill>
                <a:latin typeface="Calibri" pitchFamily="32" charset="0"/>
              </a:rPr>
              <a:t>Российской </a:t>
            </a:r>
            <a:r>
              <a:rPr lang="ru-RU" sz="2400" i="1" dirty="0" smtClean="0">
                <a:solidFill>
                  <a:srgbClr val="C00000"/>
                </a:solidFill>
                <a:latin typeface="Calibri" pitchFamily="32" charset="0"/>
              </a:rPr>
              <a:t>Федерации</a:t>
            </a:r>
            <a:endParaRPr lang="ru-RU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260648"/>
            <a:ext cx="1944216" cy="266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2367873"/>
            <a:ext cx="7254552" cy="428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21 век - Век ребёнка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2001 – 2010 </a:t>
            </a:r>
            <a:r>
              <a:rPr lang="ru-RU" i="1" dirty="0" err="1">
                <a:latin typeface="Calibri" pitchFamily="32" charset="0"/>
              </a:rPr>
              <a:t>г.г</a:t>
            </a:r>
            <a:r>
              <a:rPr lang="ru-RU" i="1" dirty="0">
                <a:latin typeface="Calibri" pitchFamily="32" charset="0"/>
              </a:rPr>
              <a:t>. – Международное десятилетие мира и ненасилия в интересах детей планеты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1 июня  - Международный день защиты детей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4 июня – Международный день детей – жертв агрессии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/>
              <a:t>4 ноября -  День народного единства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20 ноября – Всемирный день прав ребёнка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10 декабря День прав человека</a:t>
            </a:r>
          </a:p>
          <a:p>
            <a:pPr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ru-RU" i="1" dirty="0">
                <a:latin typeface="Calibri" pitchFamily="32" charset="0"/>
              </a:rPr>
              <a:t>12 декабря – День Конституции Р Ф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717" y="1811457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Календарь правовых </a:t>
            </a:r>
            <a:r>
              <a:rPr 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дат</a:t>
            </a:r>
            <a:r>
              <a:rPr lang="ru-RU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:</a:t>
            </a:r>
            <a:endParaRPr lang="ru-RU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669" y="4005064"/>
            <a:ext cx="1598446" cy="25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Международно-правовые акты по правам ребёнка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1924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Женевская декларация прав ребенка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1948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Всеобщая декларация прав человека (принята Генеральной Ассамблеей ООН 10 декабря 1948 г. Опубликована в России в 1988г.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1959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Декларация прав ребёнка ( принята Генеральной Ассамблеей 20 ноября 1959 г.)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1989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Конвенция о правах ребёнка</a:t>
            </a:r>
            <a:r>
              <a:rPr lang="ru-RU" dirty="0" smtClean="0">
                <a:latin typeface="Calibri" pitchFamily="32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1208"/>
            <a:ext cx="1439863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9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8864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Calibri" pitchFamily="32" charset="0"/>
              </a:rPr>
              <a:t>«Шпаргалка» </a:t>
            </a:r>
            <a:br>
              <a:rPr lang="ru-RU" sz="2800" dirty="0" smtClean="0">
                <a:solidFill>
                  <a:srgbClr val="C00000"/>
                </a:solidFill>
                <a:latin typeface="Calibri" pitchFamily="32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Calibri" pitchFamily="32" charset="0"/>
              </a:rPr>
              <a:t>(словарь правоведческих терминов)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733256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ClrTx/>
              <a:buFontTx/>
              <a:buNone/>
            </a:pPr>
            <a:r>
              <a:rPr lang="ru-RU" sz="2400" b="1" i="1" dirty="0" smtClean="0">
                <a:latin typeface="Calibri" pitchFamily="32" charset="0"/>
              </a:rPr>
              <a:t>Права человека – п</a:t>
            </a:r>
            <a:r>
              <a:rPr lang="ru-RU" sz="2400" i="1" dirty="0" smtClean="0">
                <a:latin typeface="Calibri" pitchFamily="32" charset="0"/>
              </a:rPr>
              <a:t>ринципы, нормы и правила взаимоотношений между людьми и государствами, обеспечивающие возможность индивиду действовать по своему усмотрению или получать определённые блага. Права человека – важнейшая  общечеловеческая ценность.</a:t>
            </a:r>
          </a:p>
          <a:p>
            <a:pPr algn="ct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извилистой дорожке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Стих о праве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Шли по миру чьи-то ножки.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Вдаль смотря широкими  глазами,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Шел малыш знакомиться с  правами.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Рядом мама крепко за руку держала,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В путь-дорогу умницу свою                    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сопровождала.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Знать должны и взрослые, и дети </a:t>
            </a:r>
          </a:p>
          <a:p>
            <a:pPr algn="r">
              <a:lnSpc>
                <a:spcPct val="80000"/>
              </a:lnSpc>
              <a:spcBef>
                <a:spcPts val="500"/>
              </a:spcBef>
              <a:buClrTx/>
              <a:buFontTx/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О правах, что защищают их на     свете</a:t>
            </a:r>
            <a:endParaRPr lang="ru-RU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53351"/>
            <a:ext cx="1800200" cy="184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16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Сокращенный перечень прав ребёнка</a:t>
            </a:r>
            <a:b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2" charset="0"/>
              </a:rPr>
              <a:t>(приводится по Конвенции о правах ребёнка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2. У всех детей равные права независимо от национальности, пола, религиозных или политических убеждений.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6. Право на жизнь. Выживание и свободное развитие.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8. Право на сохранение своей индивидуальности.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9. Право на общение с обоими родителями.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12 и 13. Право свободно выражать свои взгляды и мнения.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14. Право исповедовать любую религию.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Статья15. Право на свободу ассоциации и мирных собраний.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16. Право на защиту от посягательства на личную жизнь, 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тайну переписки, честь и репутацию.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17. Право на доступ к информации.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19. Право на защиту от всех форм насилия.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27. Право на достойный уровень жизни.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28. Право на образование.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31. Право на отдых и досуг.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Статья32. Право на защиту от экономической эксплуатации и выполнения опасной для жизни работы.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37. Право на защиту от жестокого обращения.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38. Дети, не достигшие 15-летнего возраста, не должны участвовать в военных действиях.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ru-RU" sz="1600" dirty="0" smtClean="0"/>
              <a:t>Статья 40. Право на гуманное обращение с детьми при нарушении ими закона.</a:t>
            </a:r>
          </a:p>
          <a:p>
            <a:endParaRPr lang="ru-RU" sz="16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46" y="2060848"/>
            <a:ext cx="1256228" cy="197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00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384" y="620688"/>
            <a:ext cx="5616624" cy="158417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4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– ребёнок…</a:t>
            </a:r>
            <a:br>
              <a:rPr lang="ru-RU" sz="4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я имею право!</a:t>
            </a:r>
            <a:endParaRPr lang="ru-RU" sz="4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08921"/>
            <a:ext cx="2579004" cy="414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93" y="2708921"/>
            <a:ext cx="2592288" cy="420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2" y="2708921"/>
            <a:ext cx="2664295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50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066130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9360">
                  <a:miter lim="800000"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Детский сад у нас хорош,</a:t>
            </a:r>
            <a:br>
              <a:rPr lang="ru-RU" b="1" kern="10" dirty="0" smtClean="0">
                <a:ln w="9360">
                  <a:miter lim="800000"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lang="ru-RU" b="1" kern="10" dirty="0" smtClean="0">
                <a:ln w="9360">
                  <a:miter lim="800000"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лучше сада не найдешь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Наш детский  садик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Добрые педагоги окружают,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Заботой и добром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Детишек здесь встречают,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А в час занятий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Малышей с любовью обучают.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Будут дети все уметь: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Читать, считать и звонко петь.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Узнают обо всем на свете,</a:t>
            </a:r>
          </a:p>
          <a:p>
            <a:pPr algn="just">
              <a:spcBef>
                <a:spcPts val="500"/>
              </a:spcBef>
              <a:buClrTx/>
              <a:buFontTx/>
              <a:buNone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2" charset="0"/>
              </a:rPr>
              <a:t>О чем лишь пожелают дети</a:t>
            </a:r>
          </a:p>
          <a:p>
            <a:endParaRPr lang="ru-RU" dirty="0"/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5111750" y="5884168"/>
            <a:ext cx="4032250" cy="97383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657"/>
              </a:avLst>
            </a:prstTxWarp>
          </a:bodyPr>
          <a:lstStyle/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Детский  сад – </a:t>
            </a:r>
          </a:p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волшебная  страна.</a:t>
            </a:r>
          </a:p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Все детские права знает</a:t>
            </a:r>
          </a:p>
          <a:p>
            <a:pPr algn="ctr"/>
            <a:r>
              <a:rPr lang="ru-RU" sz="3600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и защищает она!</a:t>
            </a:r>
            <a:endParaRPr lang="ru-RU" sz="3600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12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2000" fill="hold" masterRel="sameClick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7" dur="2000" fill="hold" masterRel="sameClick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 additive="repl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-156445" y="-3889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Знать  должны  и  взрослые,  и  дети</a:t>
            </a:r>
            <a:b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О  правах, что  защищают  нас  на  свете.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415974" cy="3214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17232" y="920465"/>
            <a:ext cx="3275856" cy="224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Ну-ка,  детки,  поспешите,          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И  обед  не  пропустите,       Постарались  повара,     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Очень  вкусная  еда!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20" y="3146147"/>
            <a:ext cx="4320480" cy="371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920" y="5560087"/>
            <a:ext cx="4572000" cy="13203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день мы устали очень,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Скажем всем - спокойной ночи,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Спи - засыпай,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Баю - бай.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920" y="449111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Каждый ребенок имеет</a:t>
            </a:r>
            <a:b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право на отдых</a:t>
            </a:r>
            <a:endParaRPr lang="ru-RU" sz="28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779912" y="5560087"/>
            <a:ext cx="648072" cy="245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4932040" y="1772816"/>
            <a:ext cx="576064" cy="2689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9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66700" y="-4295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algn="l">
              <a:buClrTx/>
              <a:buFontTx/>
              <a:buNone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  <a: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Здесь здоровье детям берегут</a:t>
            </a:r>
            <a:b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         Медсёстры деток взвесят и привьют.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445104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940152" y="1412776"/>
            <a:ext cx="2809875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нашем  садике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не только обучают, </a:t>
            </a: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развивают,  закаляют.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90900"/>
            <a:ext cx="4644008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29345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Очень  я  хочу  учиться</a:t>
            </a:r>
            <a:b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Обещаю  не  лениться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8682" y="5301208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75"/>
              </a:spcBef>
              <a:buClrTx/>
              <a:buFontTx/>
              <a:buNone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Заходите в первый класс,</a:t>
            </a:r>
          </a:p>
          <a:p>
            <a:pPr>
              <a:spcBef>
                <a:spcPts val="575"/>
              </a:spcBef>
              <a:buClrTx/>
              <a:buFontTx/>
              <a:buNone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 шагайте мимо!</a:t>
            </a:r>
          </a:p>
          <a:p>
            <a:pPr>
              <a:spcBef>
                <a:spcPts val="575"/>
              </a:spcBef>
              <a:buClrTx/>
              <a:buFontTx/>
              <a:buNone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Мы всему научим ВАС,</a:t>
            </a:r>
          </a:p>
          <a:p>
            <a:pPr>
              <a:spcBef>
                <a:spcPts val="575"/>
              </a:spcBef>
              <a:buClrTx/>
              <a:buFontTx/>
              <a:buNone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необходимо!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4860682" y="1921698"/>
            <a:ext cx="863446" cy="2831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3275856" y="5733256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900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1134</Words>
  <Application>Microsoft Office PowerPoint</Application>
  <PresentationFormat>Экран (4:3)</PresentationFormat>
  <Paragraphs>189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SimSun</vt:lpstr>
      <vt:lpstr>Arial</vt:lpstr>
      <vt:lpstr>Arial Black</vt:lpstr>
      <vt:lpstr>Calibri</vt:lpstr>
      <vt:lpstr>Monotype Corsiva</vt:lpstr>
      <vt:lpstr>Times New Roman</vt:lpstr>
      <vt:lpstr>Тема Office</vt:lpstr>
      <vt:lpstr>Презентация PowerPoint</vt:lpstr>
      <vt:lpstr>Мы - граждане России</vt:lpstr>
      <vt:lpstr> Международно-правовые акты по правам ребёнка </vt:lpstr>
      <vt:lpstr>«Шпаргалка»  (словарь правоведческих терминов)</vt:lpstr>
      <vt:lpstr>Сокращенный перечень прав ребёнка (приводится по Конвенции о правах ребёнка</vt:lpstr>
      <vt:lpstr> Я – ребёнок…  И я имею право!</vt:lpstr>
      <vt:lpstr>Детский сад у нас хорош, лучше сада не найдешь</vt:lpstr>
      <vt:lpstr>Знать  должны  и  взрослые,  и  дети О  правах, что  защищают  нас  на  свете.</vt:lpstr>
      <vt:lpstr>            Здесь здоровье детям берегут             Медсёстры деток взвесят и привьют.</vt:lpstr>
      <vt:lpstr>  За руки возьмемся, встанем в круг. Каждый человек человеку друг.         За руки возьмемся, пусть пойдет         По земле огромный хоровод!</vt:lpstr>
      <vt:lpstr>            Корысти ради ты детей не тронь!         Их защищает наш закон!</vt:lpstr>
      <vt:lpstr>           Знают все на свете взрослые и дети,           Что семья наш лучший друг на большой планете.</vt:lpstr>
      <vt:lpstr> «Дети имеют право жить со своими родителями  и никому не позволено их разлучать».</vt:lpstr>
      <vt:lpstr>Дети инвалиды имеют право на заботу об их физическом и психическом состоянии</vt:lpstr>
      <vt:lpstr>Детское творчество  «Мир права вокруг нас»</vt:lpstr>
      <vt:lpstr>Дайте  детству  наиграться.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воспитание дошкольников</dc:title>
  <dc:creator>11</dc:creator>
  <cp:lastModifiedBy>Lenovo</cp:lastModifiedBy>
  <cp:revision>12</cp:revision>
  <dcterms:created xsi:type="dcterms:W3CDTF">2012-05-23T16:48:16Z</dcterms:created>
  <dcterms:modified xsi:type="dcterms:W3CDTF">2018-11-22T13:27:51Z</dcterms:modified>
</cp:coreProperties>
</file>